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3" r:id="rId2"/>
  </p:sldIdLst>
  <p:sldSz cx="9906000" cy="6858000" type="A4"/>
  <p:notesSz cx="9869488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E04"/>
    <a:srgbClr val="2E75B6"/>
    <a:srgbClr val="7CAFDE"/>
    <a:srgbClr val="29C7FF"/>
    <a:srgbClr val="CCFFFF"/>
    <a:srgbClr val="66FFFF"/>
    <a:srgbClr val="66CCFF"/>
    <a:srgbClr val="00FFFF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7854" cy="337166"/>
          </a:xfrm>
          <a:prstGeom prst="rect">
            <a:avLst/>
          </a:prstGeom>
        </p:spPr>
        <p:txBody>
          <a:bodyPr vert="horz" lIns="90630" tIns="45306" rIns="90630" bIns="453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9348" y="0"/>
            <a:ext cx="4277854" cy="337166"/>
          </a:xfrm>
          <a:prstGeom prst="rect">
            <a:avLst/>
          </a:prstGeom>
        </p:spPr>
        <p:txBody>
          <a:bodyPr vert="horz" lIns="90630" tIns="45306" rIns="90630" bIns="45306" rtlCol="0"/>
          <a:lstStyle>
            <a:lvl1pPr algn="r">
              <a:defRPr sz="1200"/>
            </a:lvl1pPr>
          </a:lstStyle>
          <a:p>
            <a:fld id="{5248728C-AA5F-4033-A390-1FCA07BABE3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8614"/>
            <a:ext cx="4277854" cy="337166"/>
          </a:xfrm>
          <a:prstGeom prst="rect">
            <a:avLst/>
          </a:prstGeom>
        </p:spPr>
        <p:txBody>
          <a:bodyPr vert="horz" lIns="90630" tIns="45306" rIns="90630" bIns="453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9348" y="6398614"/>
            <a:ext cx="4277854" cy="337166"/>
          </a:xfrm>
          <a:prstGeom prst="rect">
            <a:avLst/>
          </a:prstGeom>
        </p:spPr>
        <p:txBody>
          <a:bodyPr vert="horz" lIns="90630" tIns="45306" rIns="90630" bIns="45306" rtlCol="0" anchor="b"/>
          <a:lstStyle>
            <a:lvl1pPr algn="r">
              <a:defRPr sz="1200"/>
            </a:lvl1pPr>
          </a:lstStyle>
          <a:p>
            <a:fld id="{BA62A931-4C6E-4908-AA93-8EB53A34E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01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9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83" indent="0" algn="ctr">
              <a:buNone/>
              <a:defRPr sz="1625"/>
            </a:lvl2pPr>
            <a:lvl3pPr marL="742968" indent="0" algn="ctr">
              <a:buNone/>
              <a:defRPr sz="1464"/>
            </a:lvl3pPr>
            <a:lvl4pPr marL="1114451" indent="0" algn="ctr">
              <a:buNone/>
              <a:defRPr sz="1300"/>
            </a:lvl4pPr>
            <a:lvl5pPr marL="1485935" indent="0" algn="ctr">
              <a:buNone/>
              <a:defRPr sz="1300"/>
            </a:lvl5pPr>
            <a:lvl6pPr marL="1857418" indent="0" algn="ctr">
              <a:buNone/>
              <a:defRPr sz="1300"/>
            </a:lvl6pPr>
            <a:lvl7pPr marL="2228903" indent="0" algn="ctr">
              <a:buNone/>
              <a:defRPr sz="1300"/>
            </a:lvl7pPr>
            <a:lvl8pPr marL="2600386" indent="0" algn="ctr">
              <a:buNone/>
              <a:defRPr sz="1300"/>
            </a:lvl8pPr>
            <a:lvl9pPr marL="2971869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94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25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5" y="365126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41" y="365126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61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8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82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82" y="4589466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83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68" indent="0">
              <a:buNone/>
              <a:defRPr sz="1464">
                <a:solidFill>
                  <a:schemeClr val="tx1">
                    <a:tint val="75000"/>
                  </a:schemeClr>
                </a:solidFill>
              </a:defRPr>
            </a:lvl3pPr>
            <a:lvl4pPr marL="11144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4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9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48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6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54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32" y="365127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4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83" indent="0">
              <a:buNone/>
              <a:defRPr sz="1625" b="1"/>
            </a:lvl2pPr>
            <a:lvl3pPr marL="742968" indent="0">
              <a:buNone/>
              <a:defRPr sz="1464" b="1"/>
            </a:lvl3pPr>
            <a:lvl4pPr marL="1114451" indent="0">
              <a:buNone/>
              <a:defRPr sz="1300" b="1"/>
            </a:lvl4pPr>
            <a:lvl5pPr marL="1485935" indent="0">
              <a:buNone/>
              <a:defRPr sz="1300" b="1"/>
            </a:lvl5pPr>
            <a:lvl6pPr marL="1857418" indent="0">
              <a:buNone/>
              <a:defRPr sz="1300" b="1"/>
            </a:lvl6pPr>
            <a:lvl7pPr marL="2228903" indent="0">
              <a:buNone/>
              <a:defRPr sz="1300" b="1"/>
            </a:lvl7pPr>
            <a:lvl8pPr marL="2600386" indent="0">
              <a:buNone/>
              <a:defRPr sz="1300" b="1"/>
            </a:lvl8pPr>
            <a:lvl9pPr marL="2971869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6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4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83" indent="0">
              <a:buNone/>
              <a:defRPr sz="1625" b="1"/>
            </a:lvl2pPr>
            <a:lvl3pPr marL="742968" indent="0">
              <a:buNone/>
              <a:defRPr sz="1464" b="1"/>
            </a:lvl3pPr>
            <a:lvl4pPr marL="1114451" indent="0">
              <a:buNone/>
              <a:defRPr sz="1300" b="1"/>
            </a:lvl4pPr>
            <a:lvl5pPr marL="1485935" indent="0">
              <a:buNone/>
              <a:defRPr sz="1300" b="1"/>
            </a:lvl5pPr>
            <a:lvl6pPr marL="1857418" indent="0">
              <a:buNone/>
              <a:defRPr sz="1300" b="1"/>
            </a:lvl6pPr>
            <a:lvl7pPr marL="2228903" indent="0">
              <a:buNone/>
              <a:defRPr sz="1300" b="1"/>
            </a:lvl7pPr>
            <a:lvl8pPr marL="2600386" indent="0">
              <a:buNone/>
              <a:defRPr sz="1300" b="1"/>
            </a:lvl8pPr>
            <a:lvl9pPr marL="2971869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6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0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67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71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32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4" y="987428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32" y="2057401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83" indent="0">
              <a:buNone/>
              <a:defRPr sz="1139"/>
            </a:lvl2pPr>
            <a:lvl3pPr marL="742968" indent="0">
              <a:buNone/>
              <a:defRPr sz="975"/>
            </a:lvl3pPr>
            <a:lvl4pPr marL="1114451" indent="0">
              <a:buNone/>
              <a:defRPr sz="814"/>
            </a:lvl4pPr>
            <a:lvl5pPr marL="1485935" indent="0">
              <a:buNone/>
              <a:defRPr sz="814"/>
            </a:lvl5pPr>
            <a:lvl6pPr marL="1857418" indent="0">
              <a:buNone/>
              <a:defRPr sz="814"/>
            </a:lvl6pPr>
            <a:lvl7pPr marL="2228903" indent="0">
              <a:buNone/>
              <a:defRPr sz="814"/>
            </a:lvl7pPr>
            <a:lvl8pPr marL="2600386" indent="0">
              <a:buNone/>
              <a:defRPr sz="814"/>
            </a:lvl8pPr>
            <a:lvl9pPr marL="2971869" indent="0">
              <a:buNone/>
              <a:defRPr sz="81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50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32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4" y="987428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83" indent="0">
              <a:buNone/>
              <a:defRPr sz="2275"/>
            </a:lvl2pPr>
            <a:lvl3pPr marL="742968" indent="0">
              <a:buNone/>
              <a:defRPr sz="1950"/>
            </a:lvl3pPr>
            <a:lvl4pPr marL="1114451" indent="0">
              <a:buNone/>
              <a:defRPr sz="1625"/>
            </a:lvl4pPr>
            <a:lvl5pPr marL="1485935" indent="0">
              <a:buNone/>
              <a:defRPr sz="1625"/>
            </a:lvl5pPr>
            <a:lvl6pPr marL="1857418" indent="0">
              <a:buNone/>
              <a:defRPr sz="1625"/>
            </a:lvl6pPr>
            <a:lvl7pPr marL="2228903" indent="0">
              <a:buNone/>
              <a:defRPr sz="1625"/>
            </a:lvl7pPr>
            <a:lvl8pPr marL="2600386" indent="0">
              <a:buNone/>
              <a:defRPr sz="1625"/>
            </a:lvl8pPr>
            <a:lvl9pPr marL="2971869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32" y="2057401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83" indent="0">
              <a:buNone/>
              <a:defRPr sz="1139"/>
            </a:lvl2pPr>
            <a:lvl3pPr marL="742968" indent="0">
              <a:buNone/>
              <a:defRPr sz="975"/>
            </a:lvl3pPr>
            <a:lvl4pPr marL="1114451" indent="0">
              <a:buNone/>
              <a:defRPr sz="814"/>
            </a:lvl4pPr>
            <a:lvl5pPr marL="1485935" indent="0">
              <a:buNone/>
              <a:defRPr sz="814"/>
            </a:lvl5pPr>
            <a:lvl6pPr marL="1857418" indent="0">
              <a:buNone/>
              <a:defRPr sz="814"/>
            </a:lvl6pPr>
            <a:lvl7pPr marL="2228903" indent="0">
              <a:buNone/>
              <a:defRPr sz="814"/>
            </a:lvl7pPr>
            <a:lvl8pPr marL="2600386" indent="0">
              <a:buNone/>
              <a:defRPr sz="814"/>
            </a:lvl8pPr>
            <a:lvl9pPr marL="2971869" indent="0">
              <a:buNone/>
              <a:defRPr sz="81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43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41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41" y="1825626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02E7-C2AA-4B2A-B348-FED4A6B34DC8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6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8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68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43" indent="-185743" algn="l" defTabSz="742968" rtl="0" eaLnBrk="1" latinLnBrk="0" hangingPunct="1">
        <a:lnSpc>
          <a:spcPct val="90000"/>
        </a:lnSpc>
        <a:spcBef>
          <a:spcPts val="814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26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710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93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4pPr>
      <a:lvl5pPr marL="1671677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5pPr>
      <a:lvl6pPr marL="2043161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6pPr>
      <a:lvl7pPr marL="2414644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7pPr>
      <a:lvl8pPr marL="2786129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8pPr>
      <a:lvl9pPr marL="3157612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1pPr>
      <a:lvl2pPr marL="371483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2pPr>
      <a:lvl3pPr marL="742968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3pPr>
      <a:lvl4pPr marL="1114451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4pPr>
      <a:lvl5pPr marL="1485935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5pPr>
      <a:lvl6pPr marL="1857418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3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7pPr>
      <a:lvl8pPr marL="2600386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8pPr>
      <a:lvl9pPr marL="2971869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5316" y="211015"/>
            <a:ext cx="9306659" cy="890836"/>
          </a:xfrm>
          <a:solidFill>
            <a:srgbClr val="2E75B6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lIns="36000" rIns="36000" anchor="ctr">
            <a:noAutofit/>
          </a:bodyPr>
          <a:lstStyle/>
          <a:p>
            <a:pPr>
              <a:lnSpc>
                <a:spcPts val="5600"/>
              </a:lnSpc>
              <a:spcBef>
                <a:spcPts val="0"/>
              </a:spcBef>
            </a:pPr>
            <a:r>
              <a:rPr lang="ja-JP" altLang="en-US" sz="4800" dirty="0">
                <a:solidFill>
                  <a:srgbClr val="FFC000"/>
                </a:solidFill>
              </a:rPr>
              <a:t> </a:t>
            </a:r>
            <a:r>
              <a:rPr lang="ja-JP" altLang="en-US" sz="3400" dirty="0">
                <a:solidFill>
                  <a:srgbClr val="FFC000"/>
                </a:solidFill>
              </a:rPr>
              <a:t>ゴールデンウィーク・感染防止策の徹底を！</a:t>
            </a:r>
            <a:endParaRPr lang="ja-JP" altLang="en-US" sz="34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4978" y="1112877"/>
            <a:ext cx="9448682" cy="784830"/>
          </a:xfrm>
          <a:prstGeom prst="rect">
            <a:avLst/>
          </a:prstGeom>
          <a:noFill/>
          <a:ln cmpd="sng">
            <a:solidFill>
              <a:schemeClr val="accent1">
                <a:alpha val="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600" spc="1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5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県内の新規感染者数は、若い方々を中心に高止まりの傾向にあります。</a:t>
            </a:r>
            <a:r>
              <a:rPr lang="ja-JP" altLang="en-US" sz="1500" spc="1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ゴールデンウィークは</a:t>
            </a:r>
            <a:r>
              <a:rPr lang="ja-JP" altLang="en-US" sz="15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、帰省や</a:t>
            </a:r>
            <a:endParaRPr lang="en-US" altLang="ja-JP" sz="1500" spc="1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旅行での移動に伴い、</a:t>
            </a:r>
            <a:r>
              <a:rPr lang="ja-JP" altLang="en-US" sz="1500" spc="1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人と人との接触の機会が増える</a:t>
            </a:r>
            <a:r>
              <a:rPr lang="ja-JP" altLang="en-US" sz="15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ため、</a:t>
            </a:r>
            <a:r>
              <a:rPr lang="ja-JP" altLang="en-US" sz="1500" spc="1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感染の再拡大が懸念</a:t>
            </a:r>
            <a:r>
              <a:rPr lang="ja-JP" altLang="en-US" sz="15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されます。</a:t>
            </a:r>
            <a:endParaRPr lang="en-US" altLang="ja-JP" sz="1500" spc="1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改めて、</a:t>
            </a:r>
            <a:r>
              <a:rPr lang="ja-JP" altLang="en-US" sz="1500" spc="1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一人ひとりの感染防止策の徹底と、ワクチンの積極的な接種</a:t>
            </a:r>
            <a:r>
              <a:rPr lang="ja-JP" altLang="en-US" sz="15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をお願いします。</a:t>
            </a:r>
            <a:endParaRPr lang="en-US" altLang="ja-JP" sz="1400" spc="1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5740" y="96715"/>
            <a:ext cx="9586913" cy="6699739"/>
          </a:xfrm>
          <a:prstGeom prst="rect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4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6336" y="3734449"/>
            <a:ext cx="9344592" cy="1594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定期的な室内換気、適切なマスク着用、こまめな手洗いや手指消毒、人と人との距離確保、三密（密閉・密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集・密接）の回避など、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日常生活の基本的な感染防止策を徹底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してください。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飲食店では、短時間・少人数を基本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に、認証店舗は同一テーブル４人以内、非認証店舗は同一グループ４人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以内での飲食、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会話の際はマスク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（不織布マスクを奨励）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の着用を徹底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してください。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多数利用施設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では、入場者の整理やマスク着用の周知、飛沫防止措置等の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感染防止策を徹底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してください。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特に、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職場や学校・クラブ活動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などでは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休憩・食事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における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感染防止策を徹底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してください。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1998" y="2038218"/>
            <a:ext cx="2750357" cy="344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tIns="36000" rtlCol="0">
            <a:spAutoFit/>
          </a:bodyPr>
          <a:lstStyle/>
          <a:p>
            <a:r>
              <a:rPr lang="ja-JP" altLang="en-US" sz="1700" dirty="0">
                <a:latin typeface="ＭＳ Ｐゴシック" panose="020B0600070205080204" pitchFamily="50" charset="-128"/>
              </a:rPr>
              <a:t>１　リスクの高い行動の回避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55628" y="211807"/>
            <a:ext cx="13480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+mn-ea"/>
              </a:rPr>
              <a:t>　令和４年４月</a:t>
            </a:r>
            <a:r>
              <a:rPr lang="en-US" altLang="ja-JP" sz="1100" dirty="0">
                <a:solidFill>
                  <a:schemeClr val="bg1"/>
                </a:solidFill>
                <a:latin typeface="+mn-ea"/>
              </a:rPr>
              <a:t>25</a:t>
            </a:r>
            <a:r>
              <a:rPr kumimoji="1" lang="ja-JP" altLang="en-US" sz="1100" dirty="0">
                <a:solidFill>
                  <a:schemeClr val="bg1"/>
                </a:solidFill>
                <a:latin typeface="+mn-ea"/>
              </a:rPr>
              <a:t>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64768" y="6292637"/>
            <a:ext cx="1384791" cy="391705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tIns="0" bIns="0" rtlCol="0" anchor="ctr" anchorCtr="0">
            <a:noAutofit/>
          </a:bodyPr>
          <a:lstStyle/>
          <a:p>
            <a:pPr algn="ctr">
              <a:lnSpc>
                <a:spcPts val="1700"/>
              </a:lnSpc>
            </a:pPr>
            <a:r>
              <a:rPr lang="ja-JP" altLang="en-US" dirty="0">
                <a:latin typeface="HGP明朝B" panose="02020800000000000000" pitchFamily="18" charset="-128"/>
                <a:ea typeface="HGP明朝B" panose="02020800000000000000" pitchFamily="18" charset="-128"/>
              </a:rPr>
              <a:t>兵　庫　県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1998" y="3361890"/>
            <a:ext cx="3081148" cy="344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tIns="36000" rtlCol="0">
            <a:spAutoFit/>
          </a:bodyPr>
          <a:lstStyle/>
          <a:p>
            <a:r>
              <a:rPr lang="ja-JP" altLang="en-US" sz="1700" dirty="0">
                <a:latin typeface="ＭＳ Ｐゴシック" panose="020B0600070205080204" pitchFamily="50" charset="-128"/>
              </a:rPr>
              <a:t>２　基本的な感染防止策の徹底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4860" y="2388586"/>
            <a:ext cx="9216813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発熱・咳など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体調が悪い場合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は、帰省・旅行・イベントへの参加などの外出を控え、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医療機関に電話のうえ</a:t>
            </a:r>
            <a:endParaRPr lang="en-US" altLang="ja-JP" sz="14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受診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してください。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混雑している場所や時間を極力避けて、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少人数で行動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してください。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特に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帰省先や旅行先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では、大人数での会食や大声での会話など、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感染リスクの高い行動を避けて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ください。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3578" y="5534520"/>
            <a:ext cx="920253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ja-JP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ワクチン接種は発症や重症化の予防に有効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です。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未接種の方は積極的な接種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の検討をお願いします。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県の大規模接種会場（姫路・西宮）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では、県外に住民票をお持ちの方も含め、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予約なしでの接種が可能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です。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1998" y="5191819"/>
            <a:ext cx="2750357" cy="334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tIns="36000" bIns="36000" rtlCol="0">
            <a:spAutoFit/>
          </a:bodyPr>
          <a:lstStyle/>
          <a:p>
            <a:r>
              <a:rPr lang="ja-JP" altLang="en-US" sz="1700" dirty="0">
                <a:latin typeface="ＭＳ Ｐゴシック" panose="020B0600070205080204" pitchFamily="50" charset="-128"/>
              </a:rPr>
              <a:t>３　ワクチンの積極的な接種</a:t>
            </a:r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683843" y="6192112"/>
            <a:ext cx="6568051" cy="404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133350" indent="-133350">
              <a:lnSpc>
                <a:spcPts val="1400"/>
              </a:lnSpc>
              <a:spcAft>
                <a:spcPts val="0"/>
              </a:spcAft>
            </a:pPr>
            <a:r>
              <a:rPr lang="ja-JP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※メッセージ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の多言語（英語・中国語・韓国語・スペイン語・ポルトガル語・ベトナム語・やさしい日本語）への翻訳については</a:t>
            </a:r>
            <a:r>
              <a:rPr lang="ja-JP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800" kern="100" dirty="0" smtClean="0">
              <a:solidFill>
                <a:srgbClr val="000000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133350" indent="-133350">
              <a:lnSpc>
                <a:spcPts val="1400"/>
              </a:lnSpc>
              <a:spcAft>
                <a:spcPts val="0"/>
              </a:spcAft>
            </a:pPr>
            <a:r>
              <a:rPr lang="ja-JP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県</a:t>
            </a:r>
            <a:r>
              <a:rPr lang="en-US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HP</a:t>
            </a:r>
            <a:r>
              <a:rPr lang="ja-JP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随時掲載しておりますので、外国人の従業員等への周知にご活用ください。</a:t>
            </a:r>
            <a:r>
              <a:rPr lang="en-US" sz="800" kern="100" dirty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https://</a:t>
            </a:r>
            <a:r>
              <a:rPr lang="en-US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web.pref.hyogo.lg.jp/sr13/ie12_000000007.html</a:t>
            </a:r>
            <a:r>
              <a:rPr lang="en-US" sz="800" kern="100" dirty="0" smtClean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sz="10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489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792722A-4F95-4ECF-9749-318595CDB7F6}" vid="{731BDA0F-136C-442D-B7DC-3F6D557576C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9565</TotalTime>
  <Words>186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HGP明朝B</vt:lpstr>
      <vt:lpstr>HGSｺﾞｼｯｸM</vt:lpstr>
      <vt:lpstr>ＭＳ Ｐゴシック</vt:lpstr>
      <vt:lpstr>ＭＳ ゴシック</vt:lpstr>
      <vt:lpstr>游ゴシック</vt:lpstr>
      <vt:lpstr>Arial</vt:lpstr>
      <vt:lpstr>Arial Black</vt:lpstr>
      <vt:lpstr>Times New Roman</vt:lpstr>
      <vt:lpstr>Office テーマ</vt:lpstr>
      <vt:lpstr> ゴールデンウィーク・感染防止策の徹底を！</vt:lpstr>
    </vt:vector>
  </TitlesOfParts>
  <Company>兵庫県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兵庫県</dc:creator>
  <cp:lastModifiedBy>南　裕之</cp:lastModifiedBy>
  <cp:revision>508</cp:revision>
  <cp:lastPrinted>2022-04-25T08:54:19Z</cp:lastPrinted>
  <dcterms:created xsi:type="dcterms:W3CDTF">2018-08-31T02:14:41Z</dcterms:created>
  <dcterms:modified xsi:type="dcterms:W3CDTF">2022-04-26T00:50:27Z</dcterms:modified>
</cp:coreProperties>
</file>