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handoutMasterIdLst>
    <p:handoutMasterId r:id="rId3"/>
  </p:handoutMasterIdLst>
  <p:sldIdLst>
    <p:sldId id="263" r:id="rId2"/>
  </p:sldIdLst>
  <p:sldSz cx="9906000" cy="6858000" type="A4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6E04"/>
    <a:srgbClr val="2E75B6"/>
    <a:srgbClr val="7CAFDE"/>
    <a:srgbClr val="29C7FF"/>
    <a:srgbClr val="CCFFFF"/>
    <a:srgbClr val="66FFFF"/>
    <a:srgbClr val="66CCFF"/>
    <a:srgbClr val="00FFFF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273" tIns="45628" rIns="91273" bIns="4562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1714" y="0"/>
            <a:ext cx="4302625" cy="340265"/>
          </a:xfrm>
          <a:prstGeom prst="rect">
            <a:avLst/>
          </a:prstGeom>
        </p:spPr>
        <p:txBody>
          <a:bodyPr vert="horz" lIns="91273" tIns="45628" rIns="91273" bIns="45628" rtlCol="0"/>
          <a:lstStyle>
            <a:lvl1pPr algn="r">
              <a:defRPr sz="1200"/>
            </a:lvl1pPr>
          </a:lstStyle>
          <a:p>
            <a:fld id="{5248728C-AA5F-4033-A390-1FCA07BABE3E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57427"/>
            <a:ext cx="4302625" cy="340265"/>
          </a:xfrm>
          <a:prstGeom prst="rect">
            <a:avLst/>
          </a:prstGeom>
        </p:spPr>
        <p:txBody>
          <a:bodyPr vert="horz" lIns="91273" tIns="45628" rIns="91273" bIns="4562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1714" y="6457427"/>
            <a:ext cx="4302625" cy="340265"/>
          </a:xfrm>
          <a:prstGeom prst="rect">
            <a:avLst/>
          </a:prstGeom>
        </p:spPr>
        <p:txBody>
          <a:bodyPr vert="horz" lIns="91273" tIns="45628" rIns="91273" bIns="45628" rtlCol="0" anchor="b"/>
          <a:lstStyle>
            <a:lvl1pPr algn="r">
              <a:defRPr sz="1200"/>
            </a:lvl1pPr>
          </a:lstStyle>
          <a:p>
            <a:fld id="{BA62A931-4C6E-4908-AA93-8EB53A34E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01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9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83" indent="0" algn="ctr">
              <a:buNone/>
              <a:defRPr sz="1625"/>
            </a:lvl2pPr>
            <a:lvl3pPr marL="742968" indent="0" algn="ctr">
              <a:buNone/>
              <a:defRPr sz="1464"/>
            </a:lvl3pPr>
            <a:lvl4pPr marL="1114451" indent="0" algn="ctr">
              <a:buNone/>
              <a:defRPr sz="1300"/>
            </a:lvl4pPr>
            <a:lvl5pPr marL="1485935" indent="0" algn="ctr">
              <a:buNone/>
              <a:defRPr sz="1300"/>
            </a:lvl5pPr>
            <a:lvl6pPr marL="1857418" indent="0" algn="ctr">
              <a:buNone/>
              <a:defRPr sz="1300"/>
            </a:lvl6pPr>
            <a:lvl7pPr marL="2228903" indent="0" algn="ctr">
              <a:buNone/>
              <a:defRPr sz="1300"/>
            </a:lvl7pPr>
            <a:lvl8pPr marL="2600386" indent="0" algn="ctr">
              <a:buNone/>
              <a:defRPr sz="1300"/>
            </a:lvl8pPr>
            <a:lvl9pPr marL="2971869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94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25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5" y="365126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41" y="365126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61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85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82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82" y="4589466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83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68" indent="0">
              <a:buNone/>
              <a:defRPr sz="1464">
                <a:solidFill>
                  <a:schemeClr val="tx1">
                    <a:tint val="75000"/>
                  </a:schemeClr>
                </a:solidFill>
              </a:defRPr>
            </a:lvl3pPr>
            <a:lvl4pPr marL="11144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41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9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8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48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6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54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32" y="365127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4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83" indent="0">
              <a:buNone/>
              <a:defRPr sz="1625" b="1"/>
            </a:lvl2pPr>
            <a:lvl3pPr marL="742968" indent="0">
              <a:buNone/>
              <a:defRPr sz="1464" b="1"/>
            </a:lvl3pPr>
            <a:lvl4pPr marL="1114451" indent="0">
              <a:buNone/>
              <a:defRPr sz="1300" b="1"/>
            </a:lvl4pPr>
            <a:lvl5pPr marL="1485935" indent="0">
              <a:buNone/>
              <a:defRPr sz="1300" b="1"/>
            </a:lvl5pPr>
            <a:lvl6pPr marL="1857418" indent="0">
              <a:buNone/>
              <a:defRPr sz="1300" b="1"/>
            </a:lvl6pPr>
            <a:lvl7pPr marL="2228903" indent="0">
              <a:buNone/>
              <a:defRPr sz="1300" b="1"/>
            </a:lvl7pPr>
            <a:lvl8pPr marL="2600386" indent="0">
              <a:buNone/>
              <a:defRPr sz="1300" b="1"/>
            </a:lvl8pPr>
            <a:lvl9pPr marL="2971869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6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4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83" indent="0">
              <a:buNone/>
              <a:defRPr sz="1625" b="1"/>
            </a:lvl2pPr>
            <a:lvl3pPr marL="742968" indent="0">
              <a:buNone/>
              <a:defRPr sz="1464" b="1"/>
            </a:lvl3pPr>
            <a:lvl4pPr marL="1114451" indent="0">
              <a:buNone/>
              <a:defRPr sz="1300" b="1"/>
            </a:lvl4pPr>
            <a:lvl5pPr marL="1485935" indent="0">
              <a:buNone/>
              <a:defRPr sz="1300" b="1"/>
            </a:lvl5pPr>
            <a:lvl6pPr marL="1857418" indent="0">
              <a:buNone/>
              <a:defRPr sz="1300" b="1"/>
            </a:lvl6pPr>
            <a:lvl7pPr marL="2228903" indent="0">
              <a:buNone/>
              <a:defRPr sz="1300" b="1"/>
            </a:lvl7pPr>
            <a:lvl8pPr marL="2600386" indent="0">
              <a:buNone/>
              <a:defRPr sz="1300" b="1"/>
            </a:lvl8pPr>
            <a:lvl9pPr marL="2971869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6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02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67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71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32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4" y="987428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32" y="2057401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83" indent="0">
              <a:buNone/>
              <a:defRPr sz="1139"/>
            </a:lvl2pPr>
            <a:lvl3pPr marL="742968" indent="0">
              <a:buNone/>
              <a:defRPr sz="975"/>
            </a:lvl3pPr>
            <a:lvl4pPr marL="1114451" indent="0">
              <a:buNone/>
              <a:defRPr sz="814"/>
            </a:lvl4pPr>
            <a:lvl5pPr marL="1485935" indent="0">
              <a:buNone/>
              <a:defRPr sz="814"/>
            </a:lvl5pPr>
            <a:lvl6pPr marL="1857418" indent="0">
              <a:buNone/>
              <a:defRPr sz="814"/>
            </a:lvl6pPr>
            <a:lvl7pPr marL="2228903" indent="0">
              <a:buNone/>
              <a:defRPr sz="814"/>
            </a:lvl7pPr>
            <a:lvl8pPr marL="2600386" indent="0">
              <a:buNone/>
              <a:defRPr sz="814"/>
            </a:lvl8pPr>
            <a:lvl9pPr marL="2971869" indent="0">
              <a:buNone/>
              <a:defRPr sz="81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50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32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4" y="987428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83" indent="0">
              <a:buNone/>
              <a:defRPr sz="2275"/>
            </a:lvl2pPr>
            <a:lvl3pPr marL="742968" indent="0">
              <a:buNone/>
              <a:defRPr sz="1950"/>
            </a:lvl3pPr>
            <a:lvl4pPr marL="1114451" indent="0">
              <a:buNone/>
              <a:defRPr sz="1625"/>
            </a:lvl4pPr>
            <a:lvl5pPr marL="1485935" indent="0">
              <a:buNone/>
              <a:defRPr sz="1625"/>
            </a:lvl5pPr>
            <a:lvl6pPr marL="1857418" indent="0">
              <a:buNone/>
              <a:defRPr sz="1625"/>
            </a:lvl6pPr>
            <a:lvl7pPr marL="2228903" indent="0">
              <a:buNone/>
              <a:defRPr sz="1625"/>
            </a:lvl7pPr>
            <a:lvl8pPr marL="2600386" indent="0">
              <a:buNone/>
              <a:defRPr sz="1625"/>
            </a:lvl8pPr>
            <a:lvl9pPr marL="2971869" indent="0">
              <a:buNone/>
              <a:defRPr sz="1625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32" y="2057401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83" indent="0">
              <a:buNone/>
              <a:defRPr sz="1139"/>
            </a:lvl2pPr>
            <a:lvl3pPr marL="742968" indent="0">
              <a:buNone/>
              <a:defRPr sz="975"/>
            </a:lvl3pPr>
            <a:lvl4pPr marL="1114451" indent="0">
              <a:buNone/>
              <a:defRPr sz="814"/>
            </a:lvl4pPr>
            <a:lvl5pPr marL="1485935" indent="0">
              <a:buNone/>
              <a:defRPr sz="814"/>
            </a:lvl5pPr>
            <a:lvl6pPr marL="1857418" indent="0">
              <a:buNone/>
              <a:defRPr sz="814"/>
            </a:lvl6pPr>
            <a:lvl7pPr marL="2228903" indent="0">
              <a:buNone/>
              <a:defRPr sz="814"/>
            </a:lvl7pPr>
            <a:lvl8pPr marL="2600386" indent="0">
              <a:buNone/>
              <a:defRPr sz="814"/>
            </a:lvl8pPr>
            <a:lvl9pPr marL="2971869" indent="0">
              <a:buNone/>
              <a:defRPr sz="81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43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41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41" y="1825626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E02E7-C2AA-4B2A-B348-FED4A6B34DC8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6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68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68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43" indent="-185743" algn="l" defTabSz="742968" rtl="0" eaLnBrk="1" latinLnBrk="0" hangingPunct="1">
        <a:lnSpc>
          <a:spcPct val="90000"/>
        </a:lnSpc>
        <a:spcBef>
          <a:spcPts val="814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26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710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93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4pPr>
      <a:lvl5pPr marL="1671677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5pPr>
      <a:lvl6pPr marL="2043161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6pPr>
      <a:lvl7pPr marL="2414644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7pPr>
      <a:lvl8pPr marL="2786129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8pPr>
      <a:lvl9pPr marL="3157612" indent="-185743" algn="l" defTabSz="742968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1pPr>
      <a:lvl2pPr marL="371483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2pPr>
      <a:lvl3pPr marL="742968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3pPr>
      <a:lvl4pPr marL="1114451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4pPr>
      <a:lvl5pPr marL="1485935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5pPr>
      <a:lvl6pPr marL="1857418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3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7pPr>
      <a:lvl8pPr marL="2600386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8pPr>
      <a:lvl9pPr marL="2971869" algn="l" defTabSz="742968" rtl="0" eaLnBrk="1" latinLnBrk="0" hangingPunct="1"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5316" y="211015"/>
            <a:ext cx="9306659" cy="890836"/>
          </a:xfrm>
          <a:solidFill>
            <a:srgbClr val="2E75B6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lIns="36000" rIns="36000" anchor="ctr">
            <a:noAutofit/>
          </a:bodyPr>
          <a:lstStyle/>
          <a:p>
            <a:pPr>
              <a:lnSpc>
                <a:spcPts val="3400"/>
              </a:lnSpc>
              <a:spcBef>
                <a:spcPts val="0"/>
              </a:spcBef>
            </a:pPr>
            <a:r>
              <a:rPr lang="ja-JP" altLang="en-US" sz="3000" dirty="0">
                <a:solidFill>
                  <a:srgbClr val="FFC000"/>
                </a:solidFill>
              </a:rPr>
              <a:t>感染を広げない取組を継続しつつ</a:t>
            </a:r>
            <a:r>
              <a:rPr lang="en-US" altLang="ja-JP" sz="3000" dirty="0">
                <a:solidFill>
                  <a:srgbClr val="FFC000"/>
                </a:solidFill>
              </a:rPr>
              <a:t/>
            </a:r>
            <a:br>
              <a:rPr lang="en-US" altLang="ja-JP" sz="3000" dirty="0">
                <a:solidFill>
                  <a:srgbClr val="FFC000"/>
                </a:solidFill>
              </a:rPr>
            </a:br>
            <a:r>
              <a:rPr lang="ja-JP" altLang="en-US" sz="3000" dirty="0">
                <a:solidFill>
                  <a:srgbClr val="FFC000"/>
                </a:solidFill>
              </a:rPr>
              <a:t>地域のにぎわいを取り戻しましょう！</a:t>
            </a:r>
            <a:endParaRPr lang="ja-JP" altLang="en-US" sz="3000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4977" y="1095872"/>
            <a:ext cx="9448682" cy="1015663"/>
          </a:xfrm>
          <a:prstGeom prst="rect">
            <a:avLst/>
          </a:prstGeom>
          <a:noFill/>
          <a:ln cmpd="sng">
            <a:solidFill>
              <a:schemeClr val="accent1">
                <a:alpha val="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600" spc="1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600" spc="1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新型コロナの</a:t>
            </a:r>
            <a:r>
              <a:rPr lang="ja-JP" altLang="en-US" sz="1600" spc="1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新規感染者数は</a:t>
            </a:r>
            <a:r>
              <a:rPr lang="ja-JP" altLang="en-US" sz="1600" spc="1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依然</a:t>
            </a:r>
            <a:r>
              <a:rPr lang="ja-JP" altLang="en-US" sz="1600" spc="1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高い状況</a:t>
            </a:r>
            <a:r>
              <a:rPr lang="ja-JP" altLang="en-US" sz="1600" spc="1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が続いており、引き続き</a:t>
            </a:r>
            <a:r>
              <a:rPr lang="ja-JP" altLang="en-US" sz="1600" spc="1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基本的な感染防止策の徹底やワクチンの積極的な接種が重要</a:t>
            </a:r>
            <a:r>
              <a:rPr lang="ja-JP" altLang="en-US" sz="1600" spc="1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です。</a:t>
            </a:r>
            <a:endParaRPr lang="en-US" altLang="ja-JP" sz="1600" spc="1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spc="1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一方で</a:t>
            </a:r>
            <a:r>
              <a:rPr lang="ja-JP" altLang="en-US" sz="1600" spc="1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</a:t>
            </a:r>
            <a:r>
              <a:rPr lang="ja-JP" altLang="en-US" sz="1600" spc="1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お祭りや行事など地域</a:t>
            </a:r>
            <a:r>
              <a:rPr lang="ja-JP" altLang="en-US" sz="1600" spc="1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活性化に向けた取組を展開していくことも必要</a:t>
            </a:r>
            <a:r>
              <a:rPr lang="ja-JP" altLang="en-US" sz="1600" spc="1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です。感染防止策を十分講じたうえで</a:t>
            </a:r>
            <a:r>
              <a:rPr lang="ja-JP" altLang="en-US" sz="1600" spc="1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、地域の活動を行い、徐々ににぎわい</a:t>
            </a:r>
            <a:r>
              <a:rPr lang="ja-JP" altLang="en-US" sz="1600" spc="1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を取り戻していきましょう。</a:t>
            </a:r>
            <a:endParaRPr lang="en-US" altLang="ja-JP" sz="1600" spc="1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5740" y="96715"/>
            <a:ext cx="9586913" cy="6699739"/>
          </a:xfrm>
          <a:prstGeom prst="rect">
            <a:avLst/>
          </a:prstGeom>
          <a:noFill/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64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8053" y="2483188"/>
            <a:ext cx="9344592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定期的な室内換気、適切なマスク着用、こまめな手洗いや手指消毒、人と人との距離確保、三つの密（密閉・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密集・密接）の回避など、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基本的な感染防止策を徹底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してください。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・マスク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については、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屋内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では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距離が確保でき会話をしない場合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屋外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では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距離が確保できる又は会話をしない</a:t>
            </a:r>
            <a:endParaRPr lang="en-US" altLang="ja-JP" sz="1400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場合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は、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外して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いただいても構いません。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発熱・咳など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体調が悪い場合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は外出を控え、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医療機関に電話のうえ受診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してください</a:t>
            </a:r>
            <a:r>
              <a:rPr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79421" y="2166152"/>
            <a:ext cx="5497979" cy="344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tIns="36000" rtlCol="0">
            <a:spAutoFit/>
          </a:bodyPr>
          <a:lstStyle/>
          <a:p>
            <a:r>
              <a:rPr lang="ja-JP" altLang="en-US" sz="1700" dirty="0">
                <a:latin typeface="ＭＳ Ｐゴシック" panose="020B0600070205080204" pitchFamily="50" charset="-128"/>
              </a:rPr>
              <a:t>１　基本的な感染防止策の徹底とリスクの高い行動の回避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355628" y="211807"/>
            <a:ext cx="13480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+mn-ea"/>
              </a:rPr>
              <a:t>　令和４年５月</a:t>
            </a:r>
            <a:r>
              <a:rPr lang="en-US" altLang="ja-JP" sz="1100" dirty="0">
                <a:solidFill>
                  <a:schemeClr val="bg1"/>
                </a:solidFill>
                <a:latin typeface="+mn-ea"/>
              </a:rPr>
              <a:t>30</a:t>
            </a:r>
            <a:r>
              <a:rPr kumimoji="1" lang="ja-JP" altLang="en-US" sz="1100" dirty="0">
                <a:solidFill>
                  <a:schemeClr val="bg1"/>
                </a:solidFill>
                <a:latin typeface="+mn-ea"/>
              </a:rPr>
              <a:t>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91144" y="6310221"/>
            <a:ext cx="1384791" cy="391705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tIns="0" bIns="0" rtlCol="0" anchor="ctr" anchorCtr="0">
            <a:noAutofit/>
          </a:bodyPr>
          <a:lstStyle/>
          <a:p>
            <a:pPr algn="ctr">
              <a:lnSpc>
                <a:spcPts val="1700"/>
              </a:lnSpc>
            </a:pPr>
            <a:r>
              <a:rPr lang="ja-JP" altLang="en-US" dirty="0">
                <a:latin typeface="HGP明朝B" panose="02020800000000000000" pitchFamily="18" charset="-128"/>
                <a:ea typeface="HGP明朝B" panose="02020800000000000000" pitchFamily="18" charset="-128"/>
              </a:rPr>
              <a:t>兵　庫　県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8053" y="5062192"/>
            <a:ext cx="4181869" cy="344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tIns="36000" rtlCol="0">
            <a:spAutoFit/>
          </a:bodyPr>
          <a:lstStyle/>
          <a:p>
            <a:r>
              <a:rPr lang="ja-JP" altLang="en-US" sz="1700" dirty="0">
                <a:latin typeface="ＭＳ Ｐゴシック" panose="020B0600070205080204" pitchFamily="50" charset="-128"/>
              </a:rPr>
              <a:t>３　安全を確保したうえでの地域活動の実施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0914" y="5358906"/>
            <a:ext cx="9216813" cy="1312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感染防止策が徹底されたイベント等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については、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過度に自粛いただく必要はありません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。</a:t>
            </a:r>
            <a:r>
              <a:rPr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感染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防止</a:t>
            </a:r>
            <a:r>
              <a:rPr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策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を十分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図りながら、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お祭りや行事など地域の活動を行い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、徐々に地域のにぎわいを取り戻していきましょう。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・宴会場や食堂、バーなど、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飲食店の利用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にあたっては、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会話時のマスク着用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をお願いします。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・今後、出水期を迎えるにあたり、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風水害時の備え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も大切です。いま一度、お住いの地域の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ハザードマップ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や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非常時の持ち出し品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（マスク、携帯用消毒液等）の確認をお願いします。</a:t>
            </a:r>
          </a:p>
          <a:p>
            <a:pPr>
              <a:lnSpc>
                <a:spcPts val="1700"/>
              </a:lnSpc>
            </a:pP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8053" y="3921720"/>
            <a:ext cx="9202536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ja-JP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ワクチン接種は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発症や重症化の予防に有効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です。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未接種の方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は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積極的な接種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をお願いします。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若い人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が感染した場合でも、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重症化や症状が長引くリスク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があり、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他の</a:t>
            </a:r>
            <a:r>
              <a:rPr lang="ja-JP" altLang="en-US" sz="14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方に感染させてしまう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可能性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もあるの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で、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できるだけ早期の接種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をお願いします。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３回目未接種の方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はもとより、</a:t>
            </a:r>
            <a:r>
              <a:rPr lang="ja-JP" altLang="en-US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４回目接種が対象の</a:t>
            </a:r>
            <a:r>
              <a:rPr lang="ja-JP" altLang="en-US" sz="14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方</a:t>
            </a:r>
            <a:r>
              <a:rPr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</a:t>
            </a:r>
            <a:r>
              <a:rPr lang="en-US" altLang="ja-JP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60</a:t>
            </a:r>
            <a:r>
              <a:rPr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歳以上の方及び</a:t>
            </a:r>
            <a:r>
              <a:rPr lang="en-US" altLang="ja-JP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60</a:t>
            </a:r>
            <a:r>
              <a:rPr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歳未満で基礎疾患を有する方）も、</a:t>
            </a:r>
            <a:endParaRPr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早めの接種</a:t>
            </a:r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をお願いします。</a:t>
            </a:r>
            <a:endParaRPr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8053" y="3621908"/>
            <a:ext cx="2750357" cy="3343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tIns="36000" bIns="36000" rtlCol="0">
            <a:spAutoFit/>
          </a:bodyPr>
          <a:lstStyle/>
          <a:p>
            <a:r>
              <a:rPr lang="ja-JP" altLang="en-US" sz="1700" dirty="0">
                <a:latin typeface="ＭＳ Ｐゴシック" panose="020B0600070205080204" pitchFamily="50" charset="-128"/>
              </a:rPr>
              <a:t>２　ワクチンの積極的な接種</a:t>
            </a:r>
          </a:p>
        </p:txBody>
      </p:sp>
      <p:sp>
        <p:nvSpPr>
          <p:cNvPr id="13" name="テキスト ボックス 2"/>
          <p:cNvSpPr txBox="1">
            <a:spLocks noChangeArrowheads="1"/>
          </p:cNvSpPr>
          <p:nvPr/>
        </p:nvSpPr>
        <p:spPr bwMode="auto">
          <a:xfrm>
            <a:off x="478053" y="6411944"/>
            <a:ext cx="6568051" cy="404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3350" indent="-133350">
              <a:lnSpc>
                <a:spcPts val="1400"/>
              </a:lnSpc>
              <a:spcAft>
                <a:spcPts val="0"/>
              </a:spcAft>
            </a:pPr>
            <a:r>
              <a:rPr lang="ja-JP" sz="800" kern="100" dirty="0" smtClean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※メッセージ</a:t>
            </a:r>
            <a:r>
              <a:rPr lang="ja-JP" sz="800" kern="100" dirty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の多言語（英語・中国語・韓国語・スペイン語・ポルトガル語・ベトナム語・やさしい日本語）への翻訳については</a:t>
            </a:r>
            <a:r>
              <a:rPr lang="ja-JP" sz="800" kern="100" dirty="0" smtClean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800" kern="100" dirty="0" smtClean="0">
              <a:solidFill>
                <a:srgbClr val="000000"/>
              </a:solidFill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marL="133350" indent="-133350">
              <a:lnSpc>
                <a:spcPts val="1400"/>
              </a:lnSpc>
              <a:spcAft>
                <a:spcPts val="0"/>
              </a:spcAft>
            </a:pPr>
            <a:r>
              <a:rPr lang="ja-JP" sz="800" kern="100" dirty="0" smtClean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県</a:t>
            </a:r>
            <a:r>
              <a:rPr lang="en-US" sz="800" kern="100" dirty="0" smtClean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HP</a:t>
            </a:r>
            <a:r>
              <a:rPr lang="ja-JP" sz="800" kern="100" dirty="0" smtClean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sz="800" kern="100" dirty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随時掲載しておりますので、外国人の従業員等への周知にご活用ください。</a:t>
            </a:r>
            <a:r>
              <a:rPr lang="en-US" sz="800" kern="100" dirty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https://</a:t>
            </a:r>
            <a:r>
              <a:rPr lang="en-US" sz="800" kern="100" dirty="0" smtClean="0">
                <a:solidFill>
                  <a:srgbClr val="000000"/>
                </a:solidFill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web.pref.hyogo.lg.jp/sr13/ie12_000000007.html</a:t>
            </a:r>
            <a:r>
              <a:rPr lang="en-US" sz="800" kern="100" dirty="0" smtClean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endParaRPr lang="ja-JP" sz="10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489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792722A-4F95-4ECF-9749-318595CDB7F6}" vid="{731BDA0F-136C-442D-B7DC-3F6D557576C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172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HGP明朝B</vt:lpstr>
      <vt:lpstr>HGSｺﾞｼｯｸM</vt:lpstr>
      <vt:lpstr>ＭＳ Ｐゴシック</vt:lpstr>
      <vt:lpstr>ＭＳ ゴシック</vt:lpstr>
      <vt:lpstr>游ゴシック</vt:lpstr>
      <vt:lpstr>Arial</vt:lpstr>
      <vt:lpstr>Arial Black</vt:lpstr>
      <vt:lpstr>Times New Roman</vt:lpstr>
      <vt:lpstr>Office テーマ</vt:lpstr>
      <vt:lpstr>感染を広げない取組を継続しつつ 地域のにぎわいを取り戻しましょう！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2022-05-30T07:40:29Z</dcterms:created>
  <dcterms:modified xsi:type="dcterms:W3CDTF">2022-05-30T08:13:06Z</dcterms:modified>
</cp:coreProperties>
</file>